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rial Narrow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hjzRT1EKPB6ffxjolByW94rX1u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ArialNarrow-bold.fntdata"/><Relationship Id="rId8" Type="http://schemas.openxmlformats.org/officeDocument/2006/relationships/slide" Target="slides/slide3.xml"/><Relationship Id="rId21" Type="http://customschemas.google.com/relationships/presentationmetadata" Target="metadata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17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20" Type="http://schemas.openxmlformats.org/officeDocument/2006/relationships/font" Target="fonts/ArialNarrow-boldItalic.fntdata"/><Relationship Id="rId2" Type="http://schemas.openxmlformats.org/officeDocument/2006/relationships/viewProps" Target="viewProps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24" Type="http://schemas.openxmlformats.org/officeDocument/2006/relationships/customXml" Target="../customXml/item3.xml"/><Relationship Id="rId15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5.xml"/><Relationship Id="rId19" Type="http://schemas.openxmlformats.org/officeDocument/2006/relationships/font" Target="fonts/ArialNarrow-italic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848910db03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3" name="Google Shape;63;g2848910db03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showMasterSp="0">
  <p:cSld name="1_Diapositive de titr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48910db03_0_120"/>
          <p:cNvSpPr/>
          <p:nvPr>
            <p:ph idx="2" type="pic"/>
          </p:nvPr>
        </p:nvSpPr>
        <p:spPr>
          <a:xfrm>
            <a:off x="1331913" y="0"/>
            <a:ext cx="7812000" cy="49482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g2848910db03_0_120"/>
          <p:cNvSpPr txBox="1"/>
          <p:nvPr>
            <p:ph type="ctrTitle"/>
          </p:nvPr>
        </p:nvSpPr>
        <p:spPr>
          <a:xfrm>
            <a:off x="6405563" y="786535"/>
            <a:ext cx="2738400" cy="2338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6800" lIns="216000" spcFirstLastPara="1" rIns="72000" wrap="square" tIns="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g2848910db03_0_120"/>
          <p:cNvSpPr txBox="1"/>
          <p:nvPr>
            <p:ph idx="1" type="subTitle"/>
          </p:nvPr>
        </p:nvSpPr>
        <p:spPr>
          <a:xfrm>
            <a:off x="4576763" y="3124922"/>
            <a:ext cx="1828800" cy="156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0000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54" name="Google Shape;54;g2848910db03_0_1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647" y="80283"/>
            <a:ext cx="1175300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g2848910db03_0_120"/>
          <p:cNvSpPr txBox="1"/>
          <p:nvPr>
            <p:ph idx="3" type="body"/>
          </p:nvPr>
        </p:nvSpPr>
        <p:spPr>
          <a:xfrm>
            <a:off x="6400800" y="4683125"/>
            <a:ext cx="1828800" cy="46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0000" spcFirstLastPara="1" rIns="91425" wrap="square" tIns="45700">
            <a:no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indent="-342900" lvl="1" marL="914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indent="-331469" lvl="2" marL="1371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g2848910db03_0_120"/>
          <p:cNvSpPr txBox="1"/>
          <p:nvPr>
            <p:ph idx="4" type="body"/>
          </p:nvPr>
        </p:nvSpPr>
        <p:spPr>
          <a:xfrm>
            <a:off x="82550" y="4440264"/>
            <a:ext cx="6984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68605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b="1" sz="700">
                <a:solidFill>
                  <a:schemeClr val="dk1"/>
                </a:solidFill>
              </a:defRPr>
            </a:lvl1pPr>
            <a:lvl2pPr indent="-342900" lvl="1" marL="914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indent="-331469" lvl="2" marL="1371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>
  <p:cSld name="Titre seul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848910db03_0_127"/>
          <p:cNvSpPr txBox="1"/>
          <p:nvPr>
            <p:ph type="title"/>
          </p:nvPr>
        </p:nvSpPr>
        <p:spPr>
          <a:xfrm>
            <a:off x="904875" y="131032"/>
            <a:ext cx="3667200" cy="10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180000" spcFirstLastPara="1" rIns="72000" wrap="square" tIns="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9" name="Google Shape;59;g2848910db03_0_127"/>
          <p:cNvSpPr txBox="1"/>
          <p:nvPr>
            <p:ph idx="12" type="sldNum"/>
          </p:nvPr>
        </p:nvSpPr>
        <p:spPr>
          <a:xfrm>
            <a:off x="8631238" y="195263"/>
            <a:ext cx="512700" cy="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0000" spcFirstLastPara="1" rIns="90000" wrap="square" tIns="0">
            <a:noAutofit/>
          </a:bodyPr>
          <a:lstStyle>
            <a:lvl1pPr indent="0" lvl="0" marL="0" rtl="0" algn="ctr">
              <a:spcBef>
                <a:spcPts val="0"/>
              </a:spcBef>
              <a:buNone/>
              <a:defRPr/>
            </a:lvl1pPr>
            <a:lvl2pPr indent="0" lvl="1" marL="0" rtl="0" algn="ctr">
              <a:spcBef>
                <a:spcPts val="0"/>
              </a:spcBef>
              <a:buNone/>
              <a:defRPr/>
            </a:lvl2pPr>
            <a:lvl3pPr indent="0" lvl="2" marL="0" rtl="0" algn="ctr">
              <a:spcBef>
                <a:spcPts val="0"/>
              </a:spcBef>
              <a:buNone/>
              <a:defRPr/>
            </a:lvl3pPr>
            <a:lvl4pPr indent="0" lvl="3" marL="0" rtl="0" algn="ctr">
              <a:spcBef>
                <a:spcPts val="0"/>
              </a:spcBef>
              <a:buNone/>
              <a:defRPr/>
            </a:lvl4pPr>
            <a:lvl5pPr indent="0" lvl="4" marL="0" rtl="0" algn="ctr">
              <a:spcBef>
                <a:spcPts val="0"/>
              </a:spcBef>
              <a:buNone/>
              <a:defRPr/>
            </a:lvl5pPr>
            <a:lvl6pPr indent="0" lvl="5" marL="0" rtl="0" algn="ctr">
              <a:spcBef>
                <a:spcPts val="0"/>
              </a:spcBef>
              <a:buNone/>
              <a:defRPr/>
            </a:lvl6pPr>
            <a:lvl7pPr indent="0" lvl="6" marL="0" rtl="0" algn="ctr">
              <a:spcBef>
                <a:spcPts val="0"/>
              </a:spcBef>
              <a:buNone/>
              <a:defRPr/>
            </a:lvl7pPr>
            <a:lvl8pPr indent="0" lvl="7" marL="0" rtl="0" algn="ctr">
              <a:spcBef>
                <a:spcPts val="0"/>
              </a:spcBef>
              <a:buNone/>
              <a:defRPr/>
            </a:lvl8pPr>
            <a:lvl9pPr indent="0" lvl="8" marL="0" rt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0" name="Google Shape;60;g2848910db03_0_127"/>
          <p:cNvSpPr txBox="1"/>
          <p:nvPr>
            <p:ph idx="11" type="ftr"/>
          </p:nvPr>
        </p:nvSpPr>
        <p:spPr>
          <a:xfrm rot="-5400000">
            <a:off x="7115938" y="1874075"/>
            <a:ext cx="3543300" cy="5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2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g2848910db03_0_0"/>
          <p:cNvPicPr preferRelativeResize="0"/>
          <p:nvPr/>
        </p:nvPicPr>
        <p:blipFill rotWithShape="1">
          <a:blip r:embed="rId3">
            <a:alphaModFix/>
          </a:blip>
          <a:srcRect b="2498" l="0" r="0" t="2489"/>
          <a:stretch/>
        </p:blipFill>
        <p:spPr>
          <a:xfrm>
            <a:off x="1252951" y="0"/>
            <a:ext cx="812032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g2848910db03_0_0"/>
          <p:cNvSpPr txBox="1"/>
          <p:nvPr>
            <p:ph type="ctrTitle"/>
          </p:nvPr>
        </p:nvSpPr>
        <p:spPr>
          <a:xfrm>
            <a:off x="1854201" y="786535"/>
            <a:ext cx="7289700" cy="23385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46800" lIns="216000" spcFirstLastPara="1" rIns="7200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ibre Franklin"/>
              <a:buNone/>
            </a:pPr>
            <a:r>
              <a:rPr b="0" lang="en-GB" sz="2000"/>
              <a:t>ENV 501 / GR A3 30</a:t>
            </a:r>
            <a:br>
              <a:rPr b="0" lang="en-GB" sz="2000"/>
            </a:br>
            <a:br>
              <a:rPr b="0" lang="en-GB" sz="800"/>
            </a:br>
            <a:r>
              <a:rPr lang="en-GB" sz="4000"/>
              <a:t>Exercise session 2:</a:t>
            </a:r>
            <a:br>
              <a:rPr lang="en-GB" sz="4000"/>
            </a:br>
            <a:r>
              <a:rPr lang="en-GB" sz="4000"/>
              <a:t>Jupyter Notebook tutorial</a:t>
            </a:r>
            <a:endParaRPr/>
          </a:p>
        </p:txBody>
      </p:sp>
      <p:sp>
        <p:nvSpPr>
          <p:cNvPr id="67" name="Google Shape;67;g2848910db03_0_0"/>
          <p:cNvSpPr txBox="1"/>
          <p:nvPr>
            <p:ph idx="1" type="subTitle"/>
          </p:nvPr>
        </p:nvSpPr>
        <p:spPr>
          <a:xfrm>
            <a:off x="4030133" y="3124922"/>
            <a:ext cx="3573000" cy="156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0000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GB">
                <a:latin typeface="Arial Narrow"/>
                <a:ea typeface="Arial Narrow"/>
                <a:cs typeface="Arial Narrow"/>
                <a:sym typeface="Arial Narrow"/>
              </a:rPr>
              <a:t>Teaching assistant:</a:t>
            </a: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GB">
                <a:latin typeface="Arial Narrow"/>
                <a:ea typeface="Arial Narrow"/>
                <a:cs typeface="Arial Narrow"/>
                <a:sym typeface="Arial Narrow"/>
              </a:rPr>
              <a:t>Jair Campfens	</a:t>
            </a:r>
            <a:r>
              <a:rPr lang="en-GB" u="sng">
                <a:solidFill>
                  <a:srgbClr val="E06666"/>
                </a:solidFill>
                <a:latin typeface="Arial Narrow"/>
                <a:ea typeface="Arial Narrow"/>
                <a:cs typeface="Arial Narrow"/>
                <a:sym typeface="Arial Narrow"/>
              </a:rPr>
              <a:t>jair.campfens@epfl.ch </a:t>
            </a: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/>
          </a:p>
        </p:txBody>
      </p:sp>
      <p:sp>
        <p:nvSpPr>
          <p:cNvPr id="68" name="Google Shape;68;g2848910db03_0_0"/>
          <p:cNvSpPr txBox="1"/>
          <p:nvPr>
            <p:ph idx="3" type="body"/>
          </p:nvPr>
        </p:nvSpPr>
        <p:spPr>
          <a:xfrm>
            <a:off x="6400800" y="4683125"/>
            <a:ext cx="1828800" cy="46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0000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/>
              <a:t>Fall 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Physical trade balance (PTB)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9" name="Google Shape;12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2"/>
          <p:cNvSpPr txBox="1"/>
          <p:nvPr/>
        </p:nvSpPr>
        <p:spPr>
          <a:xfrm>
            <a:off x="533600" y="2652975"/>
            <a:ext cx="30000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PTB = IMP - EXP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FR: 326-191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ES: 243-160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UK: 274-150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36" name="Google Shape;136;p13"/>
          <p:cNvSpPr txBox="1"/>
          <p:nvPr>
            <p:ph idx="1" type="body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Resource productivity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37" name="Google Shape;13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3"/>
          <p:cNvSpPr txBox="1"/>
          <p:nvPr/>
        </p:nvSpPr>
        <p:spPr>
          <a:xfrm>
            <a:off x="533600" y="2652975"/>
            <a:ext cx="35946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GDP/DMI </a:t>
            </a: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(million USD/million tonnes)</a:t>
            </a:r>
            <a:endParaRPr b="1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FR: 2719225/926=2936.5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ES: 1626884/571=2849.2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UK: 2738206/727=3766.4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74" name="Google Shape;74;p4"/>
          <p:cNvSpPr txBox="1"/>
          <p:nvPr>
            <p:ph idx="1" type="body"/>
          </p:nvPr>
        </p:nvSpPr>
        <p:spPr>
          <a:xfrm>
            <a:off x="311700" y="1152475"/>
            <a:ext cx="8520600" cy="3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1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>
                <a:solidFill>
                  <a:schemeClr val="dk1"/>
                </a:solidFill>
              </a:rPr>
              <a:t>Compare the 2022 domestic material consumption (DMC) of Switzerland, Japan, and India.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rgbClr val="FF0000"/>
                </a:solidFill>
              </a:rPr>
              <a:t>DMC refers to the amount of materials directly used in an economy.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rgbClr val="FF0000"/>
                </a:solidFill>
              </a:rPr>
              <a:t>i.e. </a:t>
            </a:r>
            <a:r>
              <a:rPr b="1" lang="en-GB" sz="1600">
                <a:solidFill>
                  <a:srgbClr val="FF0000"/>
                </a:solidFill>
              </a:rPr>
              <a:t>domestic extraction (DE) + imports – exports</a:t>
            </a:r>
            <a:endParaRPr b="1" sz="1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lt1"/>
                </a:solidFill>
                <a:highlight>
                  <a:srgbClr val="FF0000"/>
                </a:highlight>
              </a:rPr>
              <a:t>CH: 93.28 million tonnes // JPN: 1185.48 million tonnes // IND: 6984.80 million tonnes</a:t>
            </a:r>
            <a:endParaRPr sz="1600">
              <a:solidFill>
                <a:schemeClr val="lt1"/>
              </a:solidFill>
              <a:highlight>
                <a:srgbClr val="FF0000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>
              <a:solidFill>
                <a:srgbClr val="FF0000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80" name="Google Shape;80;p5"/>
          <p:cNvSpPr txBox="1"/>
          <p:nvPr>
            <p:ph idx="1" type="body"/>
          </p:nvPr>
        </p:nvSpPr>
        <p:spPr>
          <a:xfrm>
            <a:off x="311700" y="1152475"/>
            <a:ext cx="8520600" cy="18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1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400">
                <a:solidFill>
                  <a:schemeClr val="dk1"/>
                </a:solidFill>
              </a:rPr>
              <a:t>How would you interpret these values and/or explain these differences? (consider country demographics, economy and development, decoupling etc.)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86" name="Google Shape;86;p6"/>
          <p:cNvSpPr txBox="1"/>
          <p:nvPr>
            <p:ph idx="1" type="body"/>
          </p:nvPr>
        </p:nvSpPr>
        <p:spPr>
          <a:xfrm>
            <a:off x="311700" y="1152475"/>
            <a:ext cx="3023400" cy="35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Considering the GDP and population size, plot the material consumption intensity</a:t>
            </a:r>
            <a:r>
              <a:rPr baseline="30000" lang="en-GB" sz="1600">
                <a:solidFill>
                  <a:schemeClr val="dk1"/>
                </a:solidFill>
              </a:rPr>
              <a:t>1</a:t>
            </a:r>
            <a:r>
              <a:rPr lang="en-GB" sz="1600">
                <a:solidFill>
                  <a:schemeClr val="dk1"/>
                </a:solidFill>
              </a:rPr>
              <a:t>, per capita DMC, and per capita material footprint (i.e. RMC) of Switzerland, China, and the United States from 2007 to 2022.</a:t>
            </a:r>
            <a:endParaRPr sz="1600"/>
          </a:p>
        </p:txBody>
      </p:sp>
      <p:pic>
        <p:nvPicPr>
          <p:cNvPr id="87" name="Google Shape;8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11300" y="982000"/>
            <a:ext cx="5552749" cy="38810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93" name="Google Shape;93;p7"/>
          <p:cNvSpPr txBox="1"/>
          <p:nvPr>
            <p:ph idx="1" type="body"/>
          </p:nvPr>
        </p:nvSpPr>
        <p:spPr>
          <a:xfrm>
            <a:off x="311700" y="1152475"/>
            <a:ext cx="8520600" cy="12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GB" sz="1400">
                <a:solidFill>
                  <a:schemeClr val="dk1"/>
                </a:solidFill>
              </a:rPr>
              <a:t>Interpret the trend of these indicators across the years. How would you explain the differences observed among the countries?</a:t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99" name="Google Shape;99;p8"/>
          <p:cNvSpPr txBox="1"/>
          <p:nvPr>
            <p:ph idx="1" type="body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lang="en-GB" sz="1600">
                <a:solidFill>
                  <a:schemeClr val="dk1"/>
                </a:solidFill>
              </a:rPr>
              <a:t>Establish the economy-wide MFAs for France, the United Kingdom, and Spain (2022). Consider only the following flows into and out of the economy: domestic extraction of materials, imports, domestic processed outputs, and exports (see Figure 1). Flows within the economy can be ignored.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95038" y="2875625"/>
            <a:ext cx="3153926" cy="2191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06" name="Google Shape;106;p9"/>
          <p:cNvSpPr txBox="1"/>
          <p:nvPr>
            <p:ph idx="1" type="body"/>
          </p:nvPr>
        </p:nvSpPr>
        <p:spPr>
          <a:xfrm>
            <a:off x="311700" y="1152475"/>
            <a:ext cx="8520600" cy="19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sz="1400">
                <a:solidFill>
                  <a:schemeClr val="dk1"/>
                </a:solidFill>
              </a:rPr>
              <a:t>What are the key differences among the countries?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sz="1400">
                <a:solidFill>
                  <a:schemeClr val="dk1"/>
                </a:solidFill>
              </a:rPr>
              <a:t>What can you say about the accumulation of material within the economy?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sz="1400">
                <a:solidFill>
                  <a:schemeClr val="dk1"/>
                </a:solidFill>
              </a:rPr>
              <a:t>What is the effect of GDP and population size on the results? Is there any evidence of decoupling?</a:t>
            </a: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12" name="Google Shape;112;p10"/>
          <p:cNvSpPr txBox="1"/>
          <p:nvPr>
            <p:ph idx="1" type="body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Direct material input (DMI)</a:t>
            </a:r>
            <a:endParaRPr sz="16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3" name="Google Shape;11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0"/>
          <p:cNvSpPr txBox="1"/>
          <p:nvPr/>
        </p:nvSpPr>
        <p:spPr>
          <a:xfrm>
            <a:off x="533600" y="2652975"/>
            <a:ext cx="30000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DMI = DEU + IMP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FR: 600+326=926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ES: 328+243=571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UK: 453+274=727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Week 2 Exercises</a:t>
            </a:r>
            <a:endParaRPr/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311700" y="1152475"/>
            <a:ext cx="85206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solidFill>
                  <a:schemeClr val="dk1"/>
                </a:solidFill>
              </a:rPr>
              <a:t>Exercise 2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GB" sz="1600">
                <a:solidFill>
                  <a:schemeClr val="dk1"/>
                </a:solidFill>
              </a:rPr>
              <a:t>2.	From your MFA diagrams, calculate the following indicators: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Domestic material consumption (DMC)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1" name="Google Shape;12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25700" y="2240083"/>
            <a:ext cx="3780600" cy="2626792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1"/>
          <p:cNvSpPr txBox="1"/>
          <p:nvPr/>
        </p:nvSpPr>
        <p:spPr>
          <a:xfrm>
            <a:off x="533600" y="2652975"/>
            <a:ext cx="3000000" cy="19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DMC = DMI - EXP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FR: 926-191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ES: 571-160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UK: 727-150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D77D7E972E34C837CC973A52FFE09" ma:contentTypeVersion="16" ma:contentTypeDescription="Create a new document." ma:contentTypeScope="" ma:versionID="e8d0815deb971b68f28c07d32be67b58">
  <xsd:schema xmlns:xsd="http://www.w3.org/2001/XMLSchema" xmlns:xs="http://www.w3.org/2001/XMLSchema" xmlns:p="http://schemas.microsoft.com/office/2006/metadata/properties" xmlns:ns2="708d73de-0495-4335-b526-25e9a5686b67" xmlns:ns3="6129daf1-176f-4b1a-9ac7-5a859e119d61" targetNamespace="http://schemas.microsoft.com/office/2006/metadata/properties" ma:root="true" ma:fieldsID="3dca33f87e5959920ae4f0ee7f52434d" ns2:_="" ns3:_="">
    <xsd:import namespace="708d73de-0495-4335-b526-25e9a5686b67"/>
    <xsd:import namespace="6129daf1-176f-4b1a-9ac7-5a859e119d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73de-0495-4335-b526-25e9a5686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9daf1-176f-4b1a-9ac7-5a859e119d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6fbfa-0b5c-45c0-be81-8e495ea148b1}" ma:internalName="TaxCatchAll" ma:showField="CatchAllData" ma:web="6129daf1-176f-4b1a-9ac7-5a859e119d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8d73de-0495-4335-b526-25e9a5686b67">
      <Terms xmlns="http://schemas.microsoft.com/office/infopath/2007/PartnerControls"/>
    </lcf76f155ced4ddcb4097134ff3c332f>
    <TaxCatchAll xmlns="6129daf1-176f-4b1a-9ac7-5a859e119d61" xsi:nil="true"/>
  </documentManagement>
</p:properties>
</file>

<file path=customXml/itemProps1.xml><?xml version="1.0" encoding="utf-8"?>
<ds:datastoreItem xmlns:ds="http://schemas.openxmlformats.org/officeDocument/2006/customXml" ds:itemID="{9F7DE5AD-8D44-48E4-AD9E-BC56866E4B84}"/>
</file>

<file path=customXml/itemProps2.xml><?xml version="1.0" encoding="utf-8"?>
<ds:datastoreItem xmlns:ds="http://schemas.openxmlformats.org/officeDocument/2006/customXml" ds:itemID="{D0CE8572-F473-4A80-A5A8-8F9F38938B42}"/>
</file>

<file path=customXml/itemProps3.xml><?xml version="1.0" encoding="utf-8"?>
<ds:datastoreItem xmlns:ds="http://schemas.openxmlformats.org/officeDocument/2006/customXml" ds:itemID="{21F5D6C0-F38E-4B08-B069-1219AE08FF58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0x0101002A2D77D7E972E34C837CC973A52FFE09</vt:lpwstr>
  </property>
</Properties>
</file>